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6" Type="http://schemas.openxmlformats.org/officeDocument/2006/relationships/extended-properties" Target="docProps/app.xml"/><Relationship Id="rId5" Type="http://schemas.openxmlformats.org/package/2006/relationships/metadata/core-properties" Target="docProps/core.xml"/><Relationship Id="rId4" Type="http://schemas.microsoft.com/office/2006/relationships/ui/userCustomization" Target="userCustomization/customUI5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5" r:id="rId2"/>
    <p:sldId id="277" r:id="rId3"/>
    <p:sldId id="278" r:id="rId4"/>
    <p:sldId id="309" r:id="rId5"/>
    <p:sldId id="318" r:id="rId6"/>
    <p:sldId id="319" r:id="rId7"/>
    <p:sldId id="310" r:id="rId8"/>
    <p:sldId id="328" r:id="rId9"/>
    <p:sldId id="330" r:id="rId10"/>
    <p:sldId id="331" r:id="rId11"/>
    <p:sldId id="332" r:id="rId12"/>
    <p:sldId id="28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439"/>
    <a:srgbClr val="DD1F28"/>
    <a:srgbClr val="BCB89B"/>
    <a:srgbClr val="FBD9DB"/>
    <a:srgbClr val="4472C4"/>
    <a:srgbClr val="00677B"/>
    <a:srgbClr val="F9BFC2"/>
    <a:srgbClr val="E66066"/>
    <a:srgbClr val="DA2127"/>
    <a:srgbClr val="C48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0" autoAdjust="0"/>
    <p:restoredTop sz="94077" autoAdjust="0"/>
  </p:normalViewPr>
  <p:slideViewPr>
    <p:cSldViewPr snapToGrid="0" showGuides="1">
      <p:cViewPr varScale="1">
        <p:scale>
          <a:sx n="108" d="100"/>
          <a:sy n="108" d="100"/>
        </p:scale>
        <p:origin x="1062" y="150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33701-F6AF-4C9B-A66A-E11938A72BE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15DD0-657D-4F6F-AEC8-2D1C47AF4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5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2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0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7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14B84-8385-4AFF-A0A6-C4B354B5D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55A76E-582E-4848-8ACB-C2240412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72517-8B18-4169-9FAF-1DC13BC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DF0BD-6EEC-430C-9EFB-A65A620C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ED632-E16D-4550-8DC1-22BE729B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0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E1641-B1E6-44A6-B7C1-CDA2C94B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C0F5CC-5DDA-46A4-8E94-735F813C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362A0-663B-45D3-828D-0A60ECAA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369E0-BDA5-4205-9484-88D5391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690EE-6CBF-4433-8D90-787FCDD5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4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76DC1-7E3E-43BC-B675-BA902A63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B7AEA-387B-4AE1-9CC6-FF480377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201CA-AA4B-42E8-A4EB-8BC0301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24400-10D6-4E25-BB93-C1CB6178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C7925-DFEA-445D-8952-6D881DDE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52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65AB1C-0B3D-47C0-9703-9EF36DB9A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AAE080-8D2A-4AD6-8DC0-F36EFD41B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33" y="6536241"/>
            <a:ext cx="2320931" cy="1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76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BC6FC4-310B-430B-9EFE-1A046D08B89F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EB7C77-9E5C-441C-BCA2-0C8705C21945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8E79629-2315-42FF-9F37-918424AA74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B12545-5A08-4926-BB6A-77CC0A1E0F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 flipV="1">
            <a:off x="8800664" y="-2"/>
            <a:ext cx="3391337" cy="14924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D5A2F5-D5C8-4020-874F-1207E88BFC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3093" y="6533829"/>
            <a:ext cx="2004907" cy="1726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74DFE2-6635-433E-829D-EFC75844BCB8}"/>
              </a:ext>
            </a:extLst>
          </p:cNvPr>
          <p:cNvCxnSpPr>
            <a:cxnSpLocks/>
          </p:cNvCxnSpPr>
          <p:nvPr userDrawn="1"/>
        </p:nvCxnSpPr>
        <p:spPr>
          <a:xfrm>
            <a:off x="288000" y="6422990"/>
            <a:ext cx="1152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D977DE41-F078-4C3F-BC4F-2BA67BC1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0162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ADD5A9D-D08D-461C-9A50-E2568218B5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7F1915-0ADB-4A32-9EB0-5200DA1D20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6042618" y="-3522710"/>
            <a:ext cx="13039" cy="89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0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D7861-A7B7-4C93-AA8E-3EE80DA8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357A8-4F9D-4AF0-A588-018E9A79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03933-A2A5-48DA-8DA7-D474563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D7D8C-7817-42AA-A793-42AFDB5B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77EBE-F843-43B0-BA7F-69DF4BD5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6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81AE3-7114-42A8-8F87-48C62F6A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926EB-89A6-41C8-8E5A-151C1D2D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B08B7-E836-499B-B5CC-285F45DD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BEFEB-F0C0-4C3A-91FB-AD8B5EB1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B1B58-13CE-4E4F-A0B3-7EB89DD4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41AF6-8C51-401C-B0DD-AA0FB237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5AA0A-4D65-42F4-86F5-854FD7604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38989D-DC74-4E79-B805-749395576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F9440D-974E-4917-B09A-64871EBA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EC176-060E-4B2A-B257-EE79451D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DFD21-D7D0-423F-B7C0-13319CF3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4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9BC1B-5BDA-4E67-86B2-7A481DDF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9693C-9A07-458D-9DB9-0C65D6C8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21CF3A-8CB9-4480-88A8-270BA88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DB5AF9-C34B-4A30-9E52-6BE6E009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48A02-0ADD-47B7-8920-E2A28E8D1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CA035-76EE-43DA-865C-C6159D15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4E03D4-8E48-4F82-BB12-824067CF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7E8D6E-28A8-4AF6-9CD2-BD2261B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7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C79C5-147C-4A90-B03F-3E7CE75F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6871B0-65FE-438E-B427-7F62625F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A1EC44-8D51-4592-9FF6-40F50BCC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9A5911-32BD-4C1D-983C-4B123A20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3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ACF2F-EC48-42E8-9DCC-A08C2D26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FAF138-8B99-4FCD-BF5B-0FE80775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7CB59-FD8C-4DF0-836A-DE0C44B5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3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E126E-7967-47E5-B25D-C3978F7D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12C31-2DE7-4FE0-9424-6522492D1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F1120-89A5-4314-B1C3-C440CDA0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20D4E-5587-4247-BB68-208BDE5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3D9A28-0319-439D-98EA-29920E82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F9F65-3222-4023-90CA-79CE7566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0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D91D2-9FF4-4FDE-ADA3-2D35C79B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A92F62-2D67-4DCE-8508-F2544B4F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C9572A-8BB5-4609-8DF5-9AF59736A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5B2FA-A3D9-47AE-9C45-3914873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B34754-5CBE-484E-BE76-016D7168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C4BD74-A047-4E17-81E4-5655CC71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58BB5-82FD-41B8-94C6-24A72507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48DB4-3CCB-41D3-A413-3B62B0E70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DBB2A-283E-4D7F-877B-E4807FCAB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6ECE0-6FF9-41FE-AE50-5C779FF48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15206-164D-42D8-9A72-F9BEEA065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0647" cy="68932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>
            <a:off x="0" y="1637553"/>
            <a:ext cx="12230647" cy="2367491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6A33C-99C6-4374-B9CE-A988DBCCF7E4}"/>
              </a:ext>
            </a:extLst>
          </p:cNvPr>
          <p:cNvSpPr txBox="1"/>
          <p:nvPr/>
        </p:nvSpPr>
        <p:spPr>
          <a:xfrm>
            <a:off x="1338824" y="1638476"/>
            <a:ext cx="91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인디언 포커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376A6-3344-4B4E-85A4-5C085A227982}"/>
              </a:ext>
            </a:extLst>
          </p:cNvPr>
          <p:cNvSpPr txBox="1"/>
          <p:nvPr/>
        </p:nvSpPr>
        <p:spPr>
          <a:xfrm>
            <a:off x="1474951" y="2927062"/>
            <a:ext cx="91862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BC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소프트웨어공학 팀 프로젝트</a:t>
            </a:r>
            <a:endParaRPr lang="en-US" altLang="ko-KR" sz="2500" dirty="0">
              <a:solidFill>
                <a:srgbClr val="BCB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376A6-3344-4B4E-85A4-5C085A227982}"/>
              </a:ext>
            </a:extLst>
          </p:cNvPr>
          <p:cNvSpPr txBox="1"/>
          <p:nvPr/>
        </p:nvSpPr>
        <p:spPr>
          <a:xfrm>
            <a:off x="6859208" y="5741090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팀장 강 석 민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팀원 김 동 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      김 보 성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	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장     혁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2EA4AB2-3073-4F5F-8E2B-71871F5508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8" y="120076"/>
            <a:ext cx="2414671" cy="277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46A33C-99C6-4374-B9CE-A988DBCCF7E4}"/>
              </a:ext>
            </a:extLst>
          </p:cNvPr>
          <p:cNvSpPr txBox="1"/>
          <p:nvPr/>
        </p:nvSpPr>
        <p:spPr>
          <a:xfrm>
            <a:off x="1300178" y="1620970"/>
            <a:ext cx="91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인디언 포커 </a:t>
            </a:r>
            <a:endParaRPr lang="ko-KR" altLang="en-US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0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4B82252-CA0F-4F52-BCCF-93884FF68E9E}"/>
              </a:ext>
            </a:extLst>
          </p:cNvPr>
          <p:cNvGrpSpPr/>
          <p:nvPr/>
        </p:nvGrpSpPr>
        <p:grpSpPr>
          <a:xfrm>
            <a:off x="102199" y="213465"/>
            <a:ext cx="4087152" cy="1446550"/>
            <a:chOff x="1187548" y="1446259"/>
            <a:chExt cx="1605582" cy="14465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4DD856-5CAA-4528-AF73-23F84F0BF893}"/>
                </a:ext>
              </a:extLst>
            </p:cNvPr>
            <p:cNvSpPr txBox="1"/>
            <p:nvPr/>
          </p:nvSpPr>
          <p:spPr>
            <a:xfrm>
              <a:off x="1312538" y="1446259"/>
              <a:ext cx="1480592" cy="144655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수행 계획 및</a:t>
              </a:r>
              <a:endParaRPr lang="en-US" altLang="ko-K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r>
                <a:rPr lang="ko-KR" altLang="en-US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목표 </a:t>
              </a:r>
              <a:r>
                <a:rPr lang="ko-KR" altLang="en-US" sz="4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대비성과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F66AE4-F95C-4F5B-9FBD-1475FC0C21FF}"/>
                </a:ext>
              </a:extLst>
            </p:cNvPr>
            <p:cNvSpPr/>
            <p:nvPr/>
          </p:nvSpPr>
          <p:spPr>
            <a:xfrm>
              <a:off x="1187548" y="1548629"/>
              <a:ext cx="72000" cy="564701"/>
            </a:xfrm>
            <a:prstGeom prst="rect">
              <a:avLst/>
            </a:prstGeom>
            <a:solidFill>
              <a:srgbClr val="9F0D17"/>
            </a:solidFill>
            <a:scene3d>
              <a:camera prst="obliqueBottomLeft"/>
              <a:lightRig rig="threePt" dir="t"/>
            </a:scene3d>
          </p:spPr>
          <p:txBody>
            <a:bodyPr rtlCol="0" anchor="ctr">
              <a:noAutofit/>
            </a:bodyPr>
            <a:lstStyle/>
            <a:p>
              <a:pPr algn="ctr"/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D00778-B9A3-44E8-87F7-8F2CC0D9F392}"/>
              </a:ext>
            </a:extLst>
          </p:cNvPr>
          <p:cNvSpPr txBox="1"/>
          <p:nvPr/>
        </p:nvSpPr>
        <p:spPr>
          <a:xfrm flipH="1">
            <a:off x="4189352" y="608419"/>
            <a:ext cx="7084645" cy="2509918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기존 리눅스 코드를 자바 코드로 재 구현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직관적인 게임 환경을 위한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GUI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구현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다중</a:t>
            </a:r>
            <a:r>
              <a:rPr lang="en-US" altLang="ko-KR" sz="15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PC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에서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LAN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을 통한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 이상 멀티 플레이 구현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채팅 창을 이용한 대화 기능 구현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각 단계별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Test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평가에서 정상 작동</a:t>
            </a:r>
            <a:endParaRPr lang="en-US" altLang="ko-KR" sz="1500" dirty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최종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Test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에서 </a:t>
            </a:r>
            <a:r>
              <a:rPr lang="en-US" altLang="ko-KR" sz="1500" dirty="0" err="1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Bug&amp;Vulnerablilities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기존대비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50% </a:t>
            </a:r>
            <a:r>
              <a:rPr lang="ko-KR" altLang="en-US" sz="1500" dirty="0" err="1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절감목표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89351" y="240268"/>
            <a:ext cx="12865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당초 계획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9351" y="3229662"/>
            <a:ext cx="143631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최종 결과물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00778-B9A3-44E8-87F7-8F2CC0D9F392}"/>
              </a:ext>
            </a:extLst>
          </p:cNvPr>
          <p:cNvSpPr txBox="1"/>
          <p:nvPr/>
        </p:nvSpPr>
        <p:spPr>
          <a:xfrm flipH="1">
            <a:off x="4189351" y="3617116"/>
            <a:ext cx="7084645" cy="3400931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기존 리눅스 코드를 자바 코드로 재 구현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성공</a:t>
            </a:r>
            <a:endParaRPr lang="en-US" altLang="ko-KR" sz="1500" dirty="0" smtClean="0">
              <a:solidFill>
                <a:srgbClr val="FF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직관적인 게임 환경을 위한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GUI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구현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성공</a:t>
            </a:r>
            <a:endParaRPr lang="en-US" altLang="ko-KR" sz="1500" dirty="0" smtClean="0">
              <a:solidFill>
                <a:srgbClr val="FF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다중</a:t>
            </a:r>
            <a:r>
              <a:rPr lang="en-US" altLang="ko-KR" sz="15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PC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에서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LAN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을 통한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 이상 멀티 플레이 구현 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채팅 창을 이용한 대화 기능 구현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성공</a:t>
            </a:r>
            <a:endParaRPr lang="en-US" altLang="ko-KR" sz="1500" dirty="0" smtClean="0">
              <a:solidFill>
                <a:srgbClr val="FF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각 단계별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Test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평가에서 정상 작동 실패</a:t>
            </a:r>
            <a:endParaRPr lang="en-US" altLang="ko-KR" sz="1500" dirty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최종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Test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에서 </a:t>
            </a:r>
            <a:r>
              <a:rPr lang="en-US" altLang="ko-KR" sz="1500" dirty="0" err="1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Bug&amp;Vulnerablilities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기존대비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50% </a:t>
            </a:r>
            <a:r>
              <a:rPr lang="ko-KR" altLang="en-US" sz="1500" dirty="0" err="1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절감목표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7024918" y="4731656"/>
            <a:ext cx="0" cy="217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15542" y="4901182"/>
            <a:ext cx="5675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u="sng" dirty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멀티 룸</a:t>
            </a:r>
            <a:r>
              <a:rPr lang="ko-KR" altLang="en-US" sz="1500" u="sng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구현으로 </a:t>
            </a:r>
            <a:r>
              <a:rPr lang="ko-KR" altLang="en-US" sz="1500" u="sng" dirty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당초계획보다 목표대비 성과 높음</a:t>
            </a:r>
            <a:endParaRPr lang="en-US" altLang="ko-KR" sz="1500" u="sng" dirty="0">
              <a:solidFill>
                <a:srgbClr val="FF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 sz="1500" dirty="0"/>
          </a:p>
        </p:txBody>
      </p:sp>
      <p:sp>
        <p:nvSpPr>
          <p:cNvPr id="20" name="직사각형 19"/>
          <p:cNvSpPr/>
          <p:nvPr/>
        </p:nvSpPr>
        <p:spPr>
          <a:xfrm>
            <a:off x="4615542" y="6464046"/>
            <a:ext cx="5607369" cy="39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</a:pPr>
            <a:r>
              <a:rPr lang="en-US" altLang="ko-KR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Linux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코드 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-&gt; JAVA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코드 변환 지연으로 </a:t>
            </a:r>
            <a:r>
              <a:rPr lang="en-US" altLang="ko-KR" sz="1500" dirty="0" err="1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SonarQube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연동 실패 </a:t>
            </a:r>
            <a:endParaRPr lang="en-US" altLang="ko-KR" sz="1500" dirty="0" smtClean="0">
              <a:solidFill>
                <a:srgbClr val="FF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278918" y="6443308"/>
            <a:ext cx="0" cy="217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363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7577715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4000" b="1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잘못된 </a:t>
            </a:r>
            <a:r>
              <a:rPr lang="ko-KR" altLang="en-US" sz="4000" b="1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점 에대한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고찰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728495" y="1046660"/>
            <a:ext cx="105816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342900" indent="-342900" algn="l">
              <a:buAutoNum type="arabicPeriod"/>
            </a:pP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 부분에서 초기 모델 설정 오류</a:t>
            </a:r>
            <a:endParaRPr lang="en-US" altLang="ko-KR" sz="18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sz="18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Waterfall Model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진행되었으나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프로젝트가 진행되면서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Server-Client/ Linux-&gt;Java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변환과정</a:t>
            </a:r>
            <a:endParaRPr lang="en-US" altLang="ko-KR" sz="18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프로젝트 추후 진척에 많은 시간이 소비 됨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에따라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추후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진행시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많은 차질이 발생하였음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한예로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Test-Case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여러가지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방법을 진행하지못하고 코드 작성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디버깅 등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개발후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디버깅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하는방식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으로 급하게 진행하였기에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검출이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어느정도인지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Bug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초기 소스코드대비 어느정도 오류가 수정 되어있는지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알수가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없음</a:t>
            </a:r>
            <a:endParaRPr lang="en-US" altLang="ko-KR" sz="18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Waterfall Model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Prototype Model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변경하면서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해결가능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 부분에서 </a:t>
            </a:r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Reuse-Code 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 오류</a:t>
            </a:r>
            <a:endParaRPr lang="en-US" altLang="ko-KR" sz="18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18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프로젝트가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진행됨에따라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말했듯이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Linux-&gt;Java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변경에 많은 시간이 필요하였고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팀은 모두 연동하였던 </a:t>
            </a:r>
            <a:r>
              <a:rPr lang="en-US" altLang="ko-KR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SonarQube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연동도 시도 불가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Reuse – Code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언어로 구성된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해결가능함</a:t>
            </a:r>
            <a:endParaRPr lang="en-US" altLang="ko-KR" sz="18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32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CFFD501F-9E11-4C3F-902E-DE2DDF170E77}"/>
              </a:ext>
            </a:extLst>
          </p:cNvPr>
          <p:cNvSpPr/>
          <p:nvPr/>
        </p:nvSpPr>
        <p:spPr>
          <a:xfrm flipH="1">
            <a:off x="6275386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E1EEDBA-31CB-49C4-BA26-07B97A66E205}"/>
              </a:ext>
            </a:extLst>
          </p:cNvPr>
          <p:cNvSpPr/>
          <p:nvPr/>
        </p:nvSpPr>
        <p:spPr>
          <a:xfrm flipH="1">
            <a:off x="6618288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827DDDE-F69D-47FE-856A-B58B7433E0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7" y="203199"/>
            <a:ext cx="2209264" cy="300669"/>
          </a:xfrm>
          <a:prstGeom prst="rect">
            <a:avLst/>
          </a:prstGeom>
        </p:spPr>
      </p:pic>
      <p:sp>
        <p:nvSpPr>
          <p:cNvPr id="6" name="Freeform 41">
            <a:extLst>
              <a:ext uri="{FF2B5EF4-FFF2-40B4-BE49-F238E27FC236}">
                <a16:creationId xmlns:a16="http://schemas.microsoft.com/office/drawing/2014/main" id="{9988A08C-AE9B-4F7C-8530-0FB9F4057F53}"/>
              </a:ext>
            </a:extLst>
          </p:cNvPr>
          <p:cNvSpPr>
            <a:spLocks noEditPoints="1"/>
          </p:cNvSpPr>
          <p:nvPr/>
        </p:nvSpPr>
        <p:spPr bwMode="auto">
          <a:xfrm>
            <a:off x="8658539" y="1929384"/>
            <a:ext cx="2825094" cy="2777957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554340" y="3092359"/>
            <a:ext cx="6321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6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555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4B82252-CA0F-4F52-BCCF-93884FF68E9E}"/>
              </a:ext>
            </a:extLst>
          </p:cNvPr>
          <p:cNvGrpSpPr/>
          <p:nvPr/>
        </p:nvGrpSpPr>
        <p:grpSpPr>
          <a:xfrm>
            <a:off x="2884745" y="1434963"/>
            <a:ext cx="1795640" cy="769441"/>
            <a:chOff x="1187548" y="1446259"/>
            <a:chExt cx="1795640" cy="7694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4DD856-5CAA-4528-AF73-23F84F0BF893}"/>
                </a:ext>
              </a:extLst>
            </p:cNvPr>
            <p:cNvSpPr txBox="1"/>
            <p:nvPr/>
          </p:nvSpPr>
          <p:spPr>
            <a:xfrm>
              <a:off x="1312538" y="1446259"/>
              <a:ext cx="1670650" cy="769441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Index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F66AE4-F95C-4F5B-9FBD-1475FC0C21FF}"/>
                </a:ext>
              </a:extLst>
            </p:cNvPr>
            <p:cNvSpPr/>
            <p:nvPr/>
          </p:nvSpPr>
          <p:spPr>
            <a:xfrm>
              <a:off x="1187548" y="1548629"/>
              <a:ext cx="72000" cy="564701"/>
            </a:xfrm>
            <a:prstGeom prst="rect">
              <a:avLst/>
            </a:prstGeom>
            <a:solidFill>
              <a:srgbClr val="9F0D17"/>
            </a:solidFill>
            <a:scene3d>
              <a:camera prst="obliqueBottomLeft"/>
              <a:lightRig rig="threePt" dir="t"/>
            </a:scene3d>
          </p:spPr>
          <p:txBody>
            <a:bodyPr rtlCol="0" anchor="ctr">
              <a:noAutofit/>
            </a:bodyPr>
            <a:lstStyle/>
            <a:p>
              <a:pPr algn="ctr"/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D00778-B9A3-44E8-87F7-8F2CC0D9F392}"/>
              </a:ext>
            </a:extLst>
          </p:cNvPr>
          <p:cNvSpPr txBox="1"/>
          <p:nvPr/>
        </p:nvSpPr>
        <p:spPr>
          <a:xfrm flipH="1">
            <a:off x="4903998" y="1434963"/>
            <a:ext cx="6587547" cy="432426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팀원 정보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프로젝트 </a:t>
            </a: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주제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2000" dirty="0" err="1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게임방식등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및 개요 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프로젝트 수행 목표 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정량적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정성적 목표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Use </a:t>
            </a:r>
            <a:r>
              <a:rPr lang="en-US" altLang="ko-KR" sz="20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case diagram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en-US" altLang="ko-KR" sz="20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Architecture 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model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Context model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en-US" altLang="ko-KR" sz="20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Process 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model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수행 계획 및 추진전략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5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63" y="2219844"/>
            <a:ext cx="2238375" cy="4038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43" y="2237532"/>
            <a:ext cx="2238375" cy="40386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17" y="2237532"/>
            <a:ext cx="2238375" cy="4038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538" y="2237532"/>
            <a:ext cx="2238375" cy="4038600"/>
          </a:xfrm>
          <a:prstGeom prst="rect">
            <a:avLst/>
          </a:prstGeom>
        </p:spPr>
      </p:pic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3732293" y="1633326"/>
            <a:ext cx="2349208" cy="4539876"/>
            <a:chOff x="2996929" y="1909927"/>
            <a:chExt cx="3121617" cy="481115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250613"/>
              <a:ext cx="1206500" cy="35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 동 진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2996929" y="5709965"/>
              <a:ext cx="3121617" cy="1011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학부</a:t>
              </a:r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2017114271</a:t>
              </a:r>
            </a:p>
            <a:p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클라이언트 담당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AD0A0C-388D-407A-9804-73FABD5153ED}"/>
              </a:ext>
            </a:extLst>
          </p:cNvPr>
          <p:cNvGrpSpPr/>
          <p:nvPr/>
        </p:nvGrpSpPr>
        <p:grpSpPr>
          <a:xfrm>
            <a:off x="1295400" y="374448"/>
            <a:ext cx="9601200" cy="1014903"/>
            <a:chOff x="1295400" y="374448"/>
            <a:chExt cx="9601200" cy="101490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4712EE3-479A-486B-ACBE-4E53183D5CB2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정보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48FFF86-544D-4041-B3A6-3335B28091FF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소프트웨어 공학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5B, </a:t>
              </a:r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7A)</a:t>
              </a:r>
              <a:endPara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2C670CA-F8AC-4FEA-908E-FEC96A3586DC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6155052" y="1631964"/>
            <a:ext cx="2349208" cy="4518613"/>
            <a:chOff x="3022243" y="1909927"/>
            <a:chExt cx="3121617" cy="47886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0" y="5264135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 보 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022243" y="5687431"/>
              <a:ext cx="3121617" cy="1011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학부</a:t>
              </a:r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2015115112</a:t>
              </a:r>
            </a:p>
            <a:p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문서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/PPT </a:t>
              </a:r>
              <a:r>
                <a:rPr lang="ko-KR" altLang="en-US" sz="1400" b="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자료정리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담당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8666746" y="1614276"/>
            <a:ext cx="2160000" cy="4539124"/>
            <a:chOff x="3168981" y="1909927"/>
            <a:chExt cx="2870200" cy="4810361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268643"/>
              <a:ext cx="1206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     혁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280075" y="5709168"/>
              <a:ext cx="2674532" cy="1011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학부</a:t>
              </a:r>
              <a:endPara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2013105086</a:t>
              </a:r>
            </a:p>
            <a:p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&lt;GUI 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 코드 담당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1388247" y="1614276"/>
            <a:ext cx="2359562" cy="4987784"/>
            <a:chOff x="3082130" y="1909927"/>
            <a:chExt cx="3130693" cy="528583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2" y="2046138"/>
              <a:ext cx="2171699" cy="391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장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264135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 석 민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082130" y="5728004"/>
              <a:ext cx="3130693" cy="146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학부</a:t>
              </a:r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2015118570</a:t>
              </a:r>
            </a:p>
            <a:p>
              <a:endPara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3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Linux </a:t>
              </a:r>
              <a:r>
                <a:rPr lang="ko-KR" altLang="en-US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  <a:r>
                <a:rPr lang="ko-KR" altLang="en-US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재 구축</a:t>
              </a:r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팀의 </a:t>
              </a:r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Main Coder &gt;</a:t>
              </a:r>
            </a:p>
            <a:p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531" y="2494959"/>
            <a:ext cx="1667383" cy="22231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78" y="2485066"/>
            <a:ext cx="1698270" cy="22330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809" y="2579031"/>
            <a:ext cx="1658011" cy="210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6B13D-0EC9-40F1-8077-E99406EB43E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6" y="2552400"/>
            <a:ext cx="1771543" cy="21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3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4006225" cy="83099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및 </a:t>
            </a:r>
            <a:r>
              <a:rPr lang="ko-KR" altLang="en-US" sz="24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방법 </a:t>
            </a:r>
            <a:r>
              <a:rPr lang="ko-KR" altLang="en-US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24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</a:t>
            </a:r>
            <a:r>
              <a:rPr lang="ko-KR" altLang="en-US" sz="2400" b="1" dirty="0" err="1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포커란</a:t>
            </a:r>
            <a:r>
              <a:rPr lang="en-US" altLang="ko-KR" sz="24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en-US" altLang="ko-KR" sz="24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902667" y="5197746"/>
            <a:ext cx="1016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더 </a:t>
            </a:r>
            <a:r>
              <a:rPr lang="ko-KR" altLang="en-US" sz="1800" b="1" dirty="0" err="1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지니어스라는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TV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방송에서 다룬 게임이며 큰 숫자 카드를 가진 플레이어가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배팅 된 칩 모두를 가져가고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상대편의 칩을 다 소진 시키면 승리하는 아주 간단한 게임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프로그래밍 강의 때 팀 프로젝트로 했던 주제이며 이를 보완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수정할 계획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46" y="1105188"/>
            <a:ext cx="7017070" cy="39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6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게임의 룰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957943"/>
            <a:ext cx="9710058" cy="54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3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게임의 룰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972457"/>
            <a:ext cx="9637486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18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1175194" y="4905108"/>
            <a:ext cx="9812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342900" indent="-342900" algn="l">
              <a:buAutoNum type="arabicPeriod"/>
            </a:pP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en-US" altLang="ko-KR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게임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--&gt; JAVA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 변경 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인원이 한꺼번에 플레이 할 수 있도록 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 룸</a:t>
            </a:r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(Server &lt;-&gt; Client)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buAutoNum type="arabicPeriod" startAt="3"/>
            </a:pP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팀원들 간 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정기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화상 회의 진행 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Waterfall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단계별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구현실시</a:t>
            </a:r>
            <a:endParaRPr lang="en-US" altLang="ko-KR" sz="18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buAutoNum type="arabicPeriod" startAt="4"/>
            </a:pP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진행 단계별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GUI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재구현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성공</a:t>
            </a:r>
            <a:endParaRPr lang="en-US" altLang="ko-KR" sz="18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buAutoNum type="arabicPeriod" startAt="4"/>
            </a:pP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채팅 기능 구현 성공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" y="1125236"/>
            <a:ext cx="6409948" cy="32450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5064207" cy="83099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24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결과 요약</a:t>
            </a:r>
            <a:r>
              <a:rPr lang="en-US" altLang="ko-KR" sz="24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목표 대비 성과</a:t>
            </a:r>
            <a:endParaRPr lang="en-US" altLang="ko-KR" sz="24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</a:t>
            </a:r>
            <a:r>
              <a:rPr lang="en-US" altLang="ko-KR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8571" y="453577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CLI </a:t>
            </a:r>
            <a:r>
              <a:rPr lang="ko-KR" altLang="en-US" b="1" dirty="0" smtClean="0"/>
              <a:t>기반의 </a:t>
            </a:r>
            <a:r>
              <a:rPr lang="en-US" altLang="ko-KR" b="1" dirty="0" smtClean="0"/>
              <a:t>Linux “</a:t>
            </a:r>
            <a:r>
              <a:rPr lang="ko-KR" altLang="en-US" b="1" dirty="0" smtClean="0"/>
              <a:t>인디언 포커</a:t>
            </a:r>
            <a:r>
              <a:rPr lang="en-US" altLang="ko-KR" b="1" dirty="0" smtClean="0"/>
              <a:t>”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117441" y="453577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GUI </a:t>
            </a:r>
            <a:r>
              <a:rPr lang="ko-KR" altLang="en-US" b="1" dirty="0" smtClean="0"/>
              <a:t>기반의 </a:t>
            </a:r>
            <a:r>
              <a:rPr lang="en-US" altLang="ko-KR" b="1" dirty="0" smtClean="0"/>
              <a:t>JAVA “</a:t>
            </a:r>
            <a:r>
              <a:rPr lang="ko-KR" altLang="en-US" b="1" dirty="0" smtClean="0"/>
              <a:t>인디언 포커</a:t>
            </a:r>
            <a:r>
              <a:rPr lang="en-US" altLang="ko-KR" b="1" dirty="0" smtClean="0"/>
              <a:t>”</a:t>
            </a:r>
            <a:endParaRPr lang="ko-KR" altLang="en-US" b="1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905829" y="4720442"/>
            <a:ext cx="2351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142" y="4535776"/>
            <a:ext cx="6894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기존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53463" y="4535776"/>
            <a:ext cx="6676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변경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33" y="1161121"/>
            <a:ext cx="5530071" cy="32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22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22638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팀 수행 계획</a:t>
            </a:r>
            <a:r>
              <a:rPr lang="en-US" altLang="ko-KR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(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정량적 목표</a:t>
            </a:r>
            <a:r>
              <a:rPr lang="en-US" altLang="ko-KR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)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728407"/>
              </p:ext>
            </p:extLst>
          </p:nvPr>
        </p:nvGraphicFramePr>
        <p:xfrm>
          <a:off x="1512638" y="756472"/>
          <a:ext cx="8229599" cy="40638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12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월요일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화요일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수요일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목요일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금요일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토요일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일요일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4.18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계획 제출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4.21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4.23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정기회의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4.24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4.26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4.27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4.28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4.30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Java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코드 변환에 필요한 내용 검토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긴급 화상회의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계획서 제출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서버 구축 아이디어 검토 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Linux-&gt; java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Debugging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정기회의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Java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변환과 서버 실현 어려움 토의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Test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오류 수정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서버 실현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클라이언트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구축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kakao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의견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서버와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java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재 구현 토의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5.19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차 인디언 포커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JAVA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코드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GUI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변환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171689"/>
              </p:ext>
            </p:extLst>
          </p:nvPr>
        </p:nvGraphicFramePr>
        <p:xfrm>
          <a:off x="1512637" y="4820360"/>
          <a:ext cx="8229599" cy="64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8230501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19278788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7938181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5956384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3707248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65642178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886188697"/>
                    </a:ext>
                  </a:extLst>
                </a:gridCol>
              </a:tblGrid>
              <a:tr h="591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정기회의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기존 오류 검토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5.26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차 클라이언트 구현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&amp; TEST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56145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512637" y="5460440"/>
          <a:ext cx="8229599" cy="64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8230501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19278788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7938181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5956384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3707248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65642178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886188697"/>
                    </a:ext>
                  </a:extLst>
                </a:gridCol>
              </a:tblGrid>
              <a:tr h="591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Prototype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56145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1512636" y="6052042"/>
          <a:ext cx="8229599" cy="792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8230501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19278788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7938181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5956384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3707248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65642178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886188697"/>
                    </a:ext>
                  </a:extLst>
                </a:gridCol>
              </a:tblGrid>
              <a:tr h="591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prototype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Test &amp;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수정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Project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계획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모든 부분이 완료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되어야함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56145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264877" y="1658653"/>
            <a:ext cx="1483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단계 끝날 때마다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문서화 작업</a:t>
            </a:r>
            <a:endParaRPr lang="en-US" altLang="ko-KR" sz="1200" dirty="0" smtClean="0"/>
          </a:p>
          <a:p>
            <a:pPr marL="342900" indent="-342900" algn="ctr">
              <a:buAutoNum type="arabicPeriod"/>
            </a:pPr>
            <a:endParaRPr lang="en-US" altLang="ko-KR" sz="1200" dirty="0"/>
          </a:p>
          <a:p>
            <a:pPr marL="342900" indent="-342900" algn="ctr">
              <a:buAutoNum type="arabicPeriod"/>
            </a:pPr>
            <a:endParaRPr lang="ko-KR" altLang="en-US" sz="1200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9808603" y="1867672"/>
            <a:ext cx="3899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64877" y="2788416"/>
            <a:ext cx="148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정기적인 화상회의 추진</a:t>
            </a:r>
            <a:endParaRPr lang="en-US" altLang="ko-KR" sz="1200" dirty="0"/>
          </a:p>
          <a:p>
            <a:pPr marL="342900" indent="-342900" algn="ctr">
              <a:buAutoNum type="arabicPeriod"/>
            </a:pPr>
            <a:endParaRPr lang="ko-KR" altLang="en-US" sz="1200" dirty="0"/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9808603" y="2876578"/>
            <a:ext cx="3899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264877" y="3804697"/>
            <a:ext cx="148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Test </a:t>
            </a:r>
            <a:r>
              <a:rPr lang="ko-KR" altLang="en-US" sz="1200" dirty="0" smtClean="0"/>
              <a:t>단계에서는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Junit </a:t>
            </a:r>
            <a:r>
              <a:rPr lang="ko-KR" altLang="en-US" sz="1200" dirty="0" smtClean="0"/>
              <a:t>이나 기타 </a:t>
            </a:r>
            <a:r>
              <a:rPr lang="en-US" altLang="ko-KR" sz="1200" dirty="0" smtClean="0"/>
              <a:t>component Test tool </a:t>
            </a:r>
            <a:r>
              <a:rPr lang="ko-KR" altLang="en-US" sz="1200" dirty="0" smtClean="0"/>
              <a:t>논의</a:t>
            </a:r>
            <a:endParaRPr lang="en-US" altLang="ko-KR" sz="1200" dirty="0"/>
          </a:p>
          <a:p>
            <a:pPr marL="342900" indent="-342900" algn="ctr">
              <a:buAutoNum type="arabicPeriod"/>
            </a:pPr>
            <a:endParaRPr lang="ko-KR" altLang="en-US" sz="1200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9808603" y="4194101"/>
            <a:ext cx="3899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10198510" y="78013"/>
            <a:ext cx="258096" cy="384277"/>
            <a:chOff x="10198510" y="265471"/>
            <a:chExt cx="258096" cy="384277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1006446" y="112158"/>
            <a:ext cx="241737" cy="362293"/>
            <a:chOff x="10944736" y="320873"/>
            <a:chExt cx="241737" cy="362293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9825934" y="533235"/>
            <a:ext cx="126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성과 완료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45275" y="536047"/>
            <a:ext cx="126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성과 실패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7069393" y="1696214"/>
            <a:ext cx="258096" cy="384277"/>
            <a:chOff x="10198510" y="265471"/>
            <a:chExt cx="258096" cy="384277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7069393" y="2592331"/>
            <a:ext cx="258096" cy="384277"/>
            <a:chOff x="10198510" y="265471"/>
            <a:chExt cx="258096" cy="384277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7069393" y="3435191"/>
            <a:ext cx="258096" cy="384277"/>
            <a:chOff x="10198510" y="265471"/>
            <a:chExt cx="258096" cy="384277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7069393" y="5002671"/>
            <a:ext cx="258096" cy="384277"/>
            <a:chOff x="10198510" y="265471"/>
            <a:chExt cx="258096" cy="384277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7102576" y="5588341"/>
            <a:ext cx="258096" cy="384277"/>
            <a:chOff x="10198510" y="265471"/>
            <a:chExt cx="258096" cy="384277"/>
          </a:xfrm>
        </p:grpSpPr>
        <p:cxnSp>
          <p:nvCxnSpPr>
            <p:cNvPr id="62" name="직선 연결선 61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3481029" y="1777461"/>
            <a:ext cx="258096" cy="384277"/>
            <a:chOff x="10198510" y="265471"/>
            <a:chExt cx="258096" cy="384277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3481029" y="3521076"/>
            <a:ext cx="258096" cy="384277"/>
            <a:chOff x="10198510" y="265471"/>
            <a:chExt cx="258096" cy="384277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3481029" y="4924022"/>
            <a:ext cx="258096" cy="384277"/>
            <a:chOff x="10198510" y="265471"/>
            <a:chExt cx="258096" cy="384277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>
            <a:off x="5506566" y="4241760"/>
            <a:ext cx="241737" cy="362293"/>
            <a:chOff x="10944736" y="320873"/>
            <a:chExt cx="241737" cy="362293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6688446" y="6301897"/>
            <a:ext cx="241737" cy="362293"/>
            <a:chOff x="10944736" y="320873"/>
            <a:chExt cx="241737" cy="362293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3132446" y="6252661"/>
            <a:ext cx="241737" cy="362293"/>
            <a:chOff x="10944736" y="320873"/>
            <a:chExt cx="241737" cy="362293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/>
          <p:cNvGrpSpPr/>
          <p:nvPr/>
        </p:nvGrpSpPr>
        <p:grpSpPr>
          <a:xfrm>
            <a:off x="9054144" y="4947482"/>
            <a:ext cx="241737" cy="362293"/>
            <a:chOff x="10944736" y="320873"/>
            <a:chExt cx="241737" cy="362293"/>
          </a:xfrm>
        </p:grpSpPr>
        <p:cxnSp>
          <p:nvCxnSpPr>
            <p:cNvPr id="83" name="직선 연결선 82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/>
          <p:cNvGrpSpPr/>
          <p:nvPr/>
        </p:nvGrpSpPr>
        <p:grpSpPr>
          <a:xfrm>
            <a:off x="9104151" y="2540129"/>
            <a:ext cx="241737" cy="362293"/>
            <a:chOff x="10944736" y="320873"/>
            <a:chExt cx="241737" cy="362293"/>
          </a:xfrm>
        </p:grpSpPr>
        <p:cxnSp>
          <p:nvCxnSpPr>
            <p:cNvPr id="86" name="직선 연결선 85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/>
          <p:cNvGrpSpPr/>
          <p:nvPr/>
        </p:nvGrpSpPr>
        <p:grpSpPr>
          <a:xfrm>
            <a:off x="9081766" y="4328249"/>
            <a:ext cx="241737" cy="362293"/>
            <a:chOff x="10944736" y="320873"/>
            <a:chExt cx="241737" cy="362293"/>
          </a:xfrm>
        </p:grpSpPr>
        <p:cxnSp>
          <p:nvCxnSpPr>
            <p:cNvPr id="89" name="직선 연결선 88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/>
          <p:cNvGrpSpPr/>
          <p:nvPr/>
        </p:nvGrpSpPr>
        <p:grpSpPr>
          <a:xfrm>
            <a:off x="11656126" y="1686525"/>
            <a:ext cx="241737" cy="362293"/>
            <a:chOff x="10944736" y="320873"/>
            <a:chExt cx="241737" cy="362293"/>
          </a:xfrm>
        </p:grpSpPr>
        <p:cxnSp>
          <p:nvCxnSpPr>
            <p:cNvPr id="95" name="직선 연결선 94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/>
          <p:cNvGrpSpPr/>
          <p:nvPr/>
        </p:nvGrpSpPr>
        <p:grpSpPr>
          <a:xfrm>
            <a:off x="11685335" y="2791174"/>
            <a:ext cx="258096" cy="384277"/>
            <a:chOff x="10198510" y="265471"/>
            <a:chExt cx="258096" cy="384277"/>
          </a:xfrm>
        </p:grpSpPr>
        <p:cxnSp>
          <p:nvCxnSpPr>
            <p:cNvPr id="98" name="직선 연결선 97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/>
          <p:cNvGrpSpPr/>
          <p:nvPr/>
        </p:nvGrpSpPr>
        <p:grpSpPr>
          <a:xfrm>
            <a:off x="11693514" y="4060691"/>
            <a:ext cx="241737" cy="362293"/>
            <a:chOff x="10944736" y="320873"/>
            <a:chExt cx="241737" cy="362293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7037196" y="4212012"/>
            <a:ext cx="241737" cy="362293"/>
            <a:chOff x="10944736" y="320873"/>
            <a:chExt cx="241737" cy="362293"/>
          </a:xfrm>
        </p:grpSpPr>
        <p:cxnSp>
          <p:nvCxnSpPr>
            <p:cNvPr id="107" name="직선 연결선 106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113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8657306" y="3744101"/>
            <a:ext cx="3111909" cy="400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829036" y="3333337"/>
            <a:ext cx="3096631" cy="400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267985" y="2929150"/>
            <a:ext cx="2455641" cy="400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4328652" y="2537135"/>
            <a:ext cx="2521347" cy="400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7989688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수행 및 추진</a:t>
            </a:r>
            <a:r>
              <a:rPr lang="en-US" altLang="ko-KR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(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정량적</a:t>
            </a:r>
            <a:r>
              <a:rPr lang="en-US" altLang="ko-KR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/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정성적 목표</a:t>
            </a:r>
            <a:r>
              <a:rPr lang="en-US" altLang="ko-KR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)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87794" y="1194619"/>
            <a:ext cx="1828800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75586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999703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245315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447937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672054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6981" y="1194619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2951" y="2016018"/>
            <a:ext cx="12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계획 및 요구사항 분석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203" y="2539238"/>
            <a:ext cx="12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서버 설계 </a:t>
            </a:r>
            <a:endParaRPr lang="en-US" altLang="ko-KR" sz="1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및 구현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950" y="3024847"/>
            <a:ext cx="12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클라이언트 </a:t>
            </a:r>
            <a:endParaRPr lang="en-US" altLang="ko-KR" sz="1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설계 및 구현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3405" y="3533681"/>
            <a:ext cx="12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GUI </a:t>
            </a:r>
          </a:p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설계 및 구현 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950" y="4077537"/>
            <a:ext cx="12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테스트 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&amp; 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디버깅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6171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887794" y="2109019"/>
            <a:ext cx="3111909" cy="400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6852445" y="1651819"/>
            <a:ext cx="4928" cy="2672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27" idx="0"/>
          </p:cNvCxnSpPr>
          <p:nvPr/>
        </p:nvCxnSpPr>
        <p:spPr>
          <a:xfrm flipH="1">
            <a:off x="4999035" y="1651819"/>
            <a:ext cx="22163" cy="2533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8663616" y="1651819"/>
            <a:ext cx="23186" cy="268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925667" y="1600431"/>
            <a:ext cx="18491" cy="2862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35258" y="4185816"/>
            <a:ext cx="292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r>
              <a:rPr lang="ko-KR" altLang="en-US" sz="1200" dirty="0" smtClean="0"/>
              <a:t>차 초기 계획서 재 수정 제출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3435117" y="2170880"/>
            <a:ext cx="159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4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18</a:t>
            </a:r>
            <a:r>
              <a:rPr lang="ko-KR" altLang="en-US" sz="1200" dirty="0" smtClean="0"/>
              <a:t>일</a:t>
            </a:r>
            <a:r>
              <a:rPr lang="en-US" altLang="ko-KR" sz="1200" dirty="0" smtClean="0"/>
              <a:t>~ 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4886701" y="2627813"/>
            <a:ext cx="159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4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일</a:t>
            </a:r>
            <a:r>
              <a:rPr lang="en-US" altLang="ko-KR" sz="1200" dirty="0" smtClean="0"/>
              <a:t>~ 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19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868298" y="2999860"/>
            <a:ext cx="159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16</a:t>
            </a:r>
            <a:r>
              <a:rPr lang="ko-KR" altLang="en-US" sz="1200" dirty="0" smtClean="0"/>
              <a:t>일</a:t>
            </a:r>
            <a:r>
              <a:rPr lang="en-US" altLang="ko-KR" sz="1200" dirty="0" smtClean="0"/>
              <a:t>~ 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26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7772282" y="3434848"/>
            <a:ext cx="159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5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19</a:t>
            </a:r>
            <a:r>
              <a:rPr lang="ko-KR" altLang="en-US" sz="1200" dirty="0" smtClean="0"/>
              <a:t>일</a:t>
            </a:r>
            <a:r>
              <a:rPr lang="en-US" altLang="ko-KR" sz="1200" dirty="0" smtClean="0"/>
              <a:t>~ 6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9737685" y="128735"/>
            <a:ext cx="258096" cy="384277"/>
            <a:chOff x="10198510" y="265471"/>
            <a:chExt cx="258096" cy="384277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10532350" y="150719"/>
            <a:ext cx="241737" cy="362293"/>
            <a:chOff x="10944736" y="320873"/>
            <a:chExt cx="241737" cy="362293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9365109" y="575295"/>
            <a:ext cx="126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성과 완료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393946" y="575294"/>
            <a:ext cx="126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성과 실패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046286" y="2121603"/>
            <a:ext cx="179701" cy="279021"/>
            <a:chOff x="10198510" y="265471"/>
            <a:chExt cx="258096" cy="384277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6875104" y="2598143"/>
            <a:ext cx="177357" cy="263059"/>
            <a:chOff x="10944735" y="320873"/>
            <a:chExt cx="241738" cy="362293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10944735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177315" y="2181789"/>
            <a:ext cx="411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1. 2</a:t>
            </a:r>
            <a:r>
              <a:rPr lang="ko-KR" altLang="en-US" sz="1200" dirty="0" smtClean="0">
                <a:solidFill>
                  <a:srgbClr val="FF0000"/>
                </a:solidFill>
              </a:rPr>
              <a:t>차 재 수정 자료제출로 완료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51387" y="2596432"/>
            <a:ext cx="411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smtClean="0">
                <a:solidFill>
                  <a:srgbClr val="FF0000"/>
                </a:solidFill>
              </a:rPr>
              <a:t>서버</a:t>
            </a:r>
            <a:r>
              <a:rPr lang="en-US" altLang="ko-KR" sz="12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dirty="0" smtClean="0">
                <a:solidFill>
                  <a:srgbClr val="FF0000"/>
                </a:solidFill>
              </a:rPr>
              <a:t>클라이언트 구축 지연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065109" y="3398167"/>
            <a:ext cx="318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4. GUI </a:t>
            </a:r>
            <a:r>
              <a:rPr lang="ko-KR" altLang="en-US" sz="1200" dirty="0" smtClean="0">
                <a:solidFill>
                  <a:srgbClr val="FF0000"/>
                </a:solidFill>
              </a:rPr>
              <a:t>기반 자료 설계 완료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9947003" y="3341744"/>
            <a:ext cx="189359" cy="279021"/>
            <a:chOff x="10198510" y="265471"/>
            <a:chExt cx="258096" cy="384277"/>
          </a:xfrm>
        </p:grpSpPr>
        <p:cxnSp>
          <p:nvCxnSpPr>
            <p:cNvPr id="60" name="직선 연결선 59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8739479" y="2985749"/>
            <a:ext cx="177357" cy="263059"/>
            <a:chOff x="10944736" y="320873"/>
            <a:chExt cx="241737" cy="362293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8981216" y="3020734"/>
            <a:ext cx="355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3. </a:t>
            </a:r>
            <a:r>
              <a:rPr lang="ko-KR" altLang="en-US" sz="1200" dirty="0" smtClean="0">
                <a:solidFill>
                  <a:srgbClr val="FF0000"/>
                </a:solidFill>
              </a:rPr>
              <a:t>클라이언트 구축 지연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625392" y="3830486"/>
            <a:ext cx="120869" cy="252475"/>
            <a:chOff x="10944736" y="320873"/>
            <a:chExt cx="241737" cy="362293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9167398" y="4185816"/>
            <a:ext cx="4078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5</a:t>
            </a:r>
            <a:r>
              <a:rPr lang="en-US" altLang="ko-KR" sz="1200" dirty="0" smtClean="0">
                <a:solidFill>
                  <a:srgbClr val="FF0000"/>
                </a:solidFill>
              </a:rPr>
              <a:t>. 1</a:t>
            </a:r>
            <a:r>
              <a:rPr lang="ko-KR" altLang="en-US" sz="1200" dirty="0" smtClean="0">
                <a:solidFill>
                  <a:srgbClr val="FF0000"/>
                </a:solidFill>
              </a:rPr>
              <a:t>차 </a:t>
            </a:r>
            <a:r>
              <a:rPr lang="en-US" altLang="ko-KR" sz="1200" dirty="0" smtClean="0">
                <a:solidFill>
                  <a:srgbClr val="FF0000"/>
                </a:solidFill>
              </a:rPr>
              <a:t>Proto –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Test&amp;Debugging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실패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50589" y="3812590"/>
            <a:ext cx="159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5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26</a:t>
            </a:r>
            <a:r>
              <a:rPr lang="ko-KR" altLang="en-US" sz="1200" dirty="0" smtClean="0"/>
              <a:t>일</a:t>
            </a:r>
            <a:r>
              <a:rPr lang="en-US" altLang="ko-KR" sz="1200" dirty="0" smtClean="0"/>
              <a:t>~ 6</a:t>
            </a:r>
            <a:r>
              <a:rPr lang="ko-KR" altLang="en-US" sz="1200" dirty="0" smtClean="0"/>
              <a:t>월 </a:t>
            </a:r>
            <a:r>
              <a:rPr lang="en-US" altLang="ko-KR" sz="1200" dirty="0"/>
              <a:t>9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750909" y="4545420"/>
            <a:ext cx="112814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1. &lt;2</a:t>
            </a:r>
            <a:r>
              <a:rPr lang="ko-KR" altLang="en-US" sz="1600" dirty="0" smtClean="0">
                <a:solidFill>
                  <a:srgbClr val="FF0000"/>
                </a:solidFill>
              </a:rPr>
              <a:t>차 재수정 자료 제출 해결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차 화상회의를 통해 팀원 간 수업시간내 문제점 분석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토의를 통해 문서 담당 학우가 해결</a:t>
            </a:r>
            <a:endParaRPr lang="en-US" altLang="ko-KR" sz="1600" dirty="0" smtClean="0"/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2. &lt;GUI </a:t>
            </a:r>
            <a:r>
              <a:rPr lang="ko-KR" altLang="en-US" sz="1600" dirty="0" smtClean="0">
                <a:solidFill>
                  <a:srgbClr val="FF0000"/>
                </a:solidFill>
              </a:rPr>
              <a:t>기반 자료 설계 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600" dirty="0" smtClean="0"/>
              <a:t>2</a:t>
            </a:r>
            <a:r>
              <a:rPr lang="ko-KR" altLang="en-US" sz="1600" dirty="0" smtClean="0"/>
              <a:t>차</a:t>
            </a:r>
            <a:r>
              <a:rPr lang="en-US" altLang="ko-KR" sz="1600" dirty="0" smtClean="0"/>
              <a:t>,3</a:t>
            </a:r>
            <a:r>
              <a:rPr lang="ko-KR" altLang="en-US" sz="1600" dirty="0" smtClean="0"/>
              <a:t>차 화상회의를 통해 꾸준히 </a:t>
            </a:r>
            <a:r>
              <a:rPr lang="en-US" altLang="ko-KR" sz="1600" dirty="0" smtClean="0"/>
              <a:t>Linux </a:t>
            </a:r>
            <a:r>
              <a:rPr lang="ko-KR" altLang="en-US" sz="1600" dirty="0" smtClean="0"/>
              <a:t>인디언 포커 게임을 </a:t>
            </a:r>
            <a:r>
              <a:rPr lang="en-US" altLang="ko-KR" sz="1600" dirty="0" smtClean="0"/>
              <a:t>Photoshop</a:t>
            </a:r>
            <a:r>
              <a:rPr lang="ko-KR" altLang="en-US" sz="1600" dirty="0" smtClean="0"/>
              <a:t>을 통해 </a:t>
            </a:r>
            <a:r>
              <a:rPr lang="en-US" altLang="ko-KR" sz="1600" dirty="0" smtClean="0"/>
              <a:t>GUI </a:t>
            </a:r>
            <a:r>
              <a:rPr lang="ko-KR" altLang="en-US" sz="1600" dirty="0" smtClean="0"/>
              <a:t>애니메이션</a:t>
            </a:r>
            <a:endParaRPr lang="en-US" altLang="ko-KR" sz="1600" dirty="0" smtClean="0"/>
          </a:p>
          <a:p>
            <a:r>
              <a:rPr lang="ko-KR" altLang="en-US" sz="1600" dirty="0" smtClean="0"/>
              <a:t>제작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하고 팀원들 간 의견을 받고 조율 </a:t>
            </a:r>
            <a:r>
              <a:rPr lang="en-US" altLang="ko-KR" sz="1600" dirty="0" smtClean="0"/>
              <a:t> 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3. &lt;</a:t>
            </a:r>
            <a:r>
              <a:rPr lang="ko-KR" altLang="en-US" sz="1600" dirty="0" smtClean="0">
                <a:solidFill>
                  <a:srgbClr val="FF0000"/>
                </a:solidFill>
              </a:rPr>
              <a:t>서버 </a:t>
            </a:r>
            <a:r>
              <a:rPr lang="en-US" altLang="ko-KR" sz="1600" dirty="0" smtClean="0">
                <a:solidFill>
                  <a:srgbClr val="FF0000"/>
                </a:solidFill>
              </a:rPr>
              <a:t>– </a:t>
            </a:r>
            <a:r>
              <a:rPr lang="ko-KR" altLang="en-US" sz="1600" dirty="0" smtClean="0">
                <a:solidFill>
                  <a:srgbClr val="FF0000"/>
                </a:solidFill>
              </a:rPr>
              <a:t>클라이언트 구축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600" dirty="0" smtClean="0"/>
              <a:t>Main </a:t>
            </a:r>
            <a:r>
              <a:rPr lang="ko-KR" altLang="en-US" sz="1600" dirty="0" err="1" smtClean="0"/>
              <a:t>코더와</a:t>
            </a:r>
            <a:r>
              <a:rPr lang="ko-KR" altLang="en-US" sz="1600" dirty="0" smtClean="0"/>
              <a:t> 보조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그리고 팀간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차</a:t>
            </a:r>
            <a:r>
              <a:rPr lang="en-US" altLang="ko-KR" sz="1600" dirty="0" smtClean="0"/>
              <a:t>/5</a:t>
            </a:r>
            <a:r>
              <a:rPr lang="ko-KR" altLang="en-US" sz="1600" dirty="0" smtClean="0"/>
              <a:t>차 회의로 서버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클라이언트 대해 구현하여 </a:t>
            </a:r>
            <a:r>
              <a:rPr lang="ko-KR" altLang="en-US" sz="1600" dirty="0" err="1"/>
              <a:t>쓰레드를</a:t>
            </a:r>
            <a:r>
              <a:rPr lang="ko-KR" altLang="en-US" sz="1600" dirty="0"/>
              <a:t> 활용한 다중 접속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멀티룸</a:t>
            </a:r>
            <a:r>
              <a:rPr lang="en-US" altLang="ko-KR" sz="1600" dirty="0"/>
              <a:t>)</a:t>
            </a:r>
            <a:r>
              <a:rPr lang="ko-KR" altLang="en-US" sz="1600" dirty="0"/>
              <a:t>구현 </a:t>
            </a:r>
            <a:endParaRPr lang="en-US" altLang="ko-KR" sz="1600" dirty="0" smtClean="0"/>
          </a:p>
          <a:p>
            <a:endParaRPr lang="en-US" altLang="ko-KR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42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956</Words>
  <Application>Microsoft Office PowerPoint</Application>
  <PresentationFormat>와이드스크린</PresentationFormat>
  <Paragraphs>233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HY견고딕</vt:lpstr>
      <vt:lpstr>Gulim</vt:lpstr>
      <vt:lpstr>궁서체</vt:lpstr>
      <vt:lpstr>맑은 고딕</vt:lpstr>
      <vt:lpstr>조선일보명조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</dc:creator>
  <cp:lastModifiedBy>KIM BOSUNG</cp:lastModifiedBy>
  <cp:revision>684</cp:revision>
  <dcterms:created xsi:type="dcterms:W3CDTF">2018-06-26T11:23:37Z</dcterms:created>
  <dcterms:modified xsi:type="dcterms:W3CDTF">2019-06-19T15:55:04Z</dcterms:modified>
</cp:coreProperties>
</file>

<file path=userCustomization/customUI5.xml><?xml version="1.0" encoding="utf-8"?>
<mso:customUI xmlns:mso="http://schemas.microsoft.com/office/2006/01/customui">
  <mso:ribbon>
    <mso:qat>
      <mso:documentControls>
        <mso:control idQ="mso:FormatPainter" visible="true"/>
      </mso:documentControls>
    </mso:qat>
  </mso:ribbon>
</mso:customUI>
</file>